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5" autoAdjust="0"/>
    <p:restoredTop sz="94660"/>
  </p:normalViewPr>
  <p:slideViewPr>
    <p:cSldViewPr snapToGrid="0">
      <p:cViewPr varScale="1">
        <p:scale>
          <a:sx n="52" d="100"/>
          <a:sy n="52" d="100"/>
        </p:scale>
        <p:origin x="96" y="10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647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341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03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119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58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3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09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66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847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94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75A45-EFF9-421C-95CB-3CA16A819D20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5A591-4174-4E8E-BBA2-A28921375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852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45123"/>
            <a:ext cx="9144000" cy="2387600"/>
          </a:xfrm>
        </p:spPr>
        <p:txBody>
          <a:bodyPr/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227134"/>
            <a:ext cx="9144000" cy="1655762"/>
          </a:xfrm>
        </p:spPr>
        <p:txBody>
          <a:bodyPr/>
          <a:lstStyle/>
          <a:p>
            <a:r>
              <a:rPr lang="ru-RU" dirty="0" smtClean="0"/>
              <a:t>Тема:	Общие сведения о летательных аппаратах гражданской авиации и оценка их эффективности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347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Существует соответствующая классификация ЛА, т.е. </a:t>
            </a:r>
            <a:r>
              <a:rPr lang="ru-RU" sz="3600" b="1" dirty="0" smtClean="0"/>
              <a:t>классификация </a:t>
            </a:r>
            <a:r>
              <a:rPr lang="ru-RU" sz="3600" dirty="0" smtClean="0"/>
              <a:t>по принципу полета: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9156192" cy="206057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 аэростатические ЛА: аэростаты (свободные и привязные), дирижабли;</a:t>
            </a:r>
          </a:p>
          <a:p>
            <a:r>
              <a:rPr lang="ru-RU" dirty="0" smtClean="0"/>
              <a:t> а э р о д и н а м и ч е с к и е Л А : самолеты, планеры, вертолеты, автожиры, </a:t>
            </a:r>
            <a:r>
              <a:rPr lang="ru-RU" dirty="0" err="1" smtClean="0"/>
              <a:t>махолеты</a:t>
            </a:r>
            <a:r>
              <a:rPr lang="ru-RU" dirty="0" smtClean="0"/>
              <a:t> (орнитоптеры);</a:t>
            </a:r>
          </a:p>
          <a:p>
            <a:r>
              <a:rPr lang="ru-RU" dirty="0" smtClean="0"/>
              <a:t> р а к е т о д и н а м и ч е с к и е (реактивные) Л А : ракеты-носители, ракеты авиационные, геофизические и метеорологические ракеты и др.;</a:t>
            </a:r>
          </a:p>
          <a:p>
            <a:r>
              <a:rPr lang="ru-RU" dirty="0" smtClean="0"/>
              <a:t> б ал л и с т и ч е с к и е Л А : искусственные спутники Земли, космические корабли, орбитальные станции, головные части боевых ракет и др.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2856" y="4118140"/>
            <a:ext cx="101803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Существуют ЛА, которые на разных этапах своего полета используют разные принципы полета. Таковы, например, многоразовые воздушно-космические аппараты «</a:t>
            </a:r>
            <a:r>
              <a:rPr lang="ru-RU" sz="2800" dirty="0" err="1" smtClean="0"/>
              <a:t>Спейс</a:t>
            </a:r>
            <a:r>
              <a:rPr lang="ru-RU" sz="2800" dirty="0" smtClean="0"/>
              <a:t> шаттл» и «Буран».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77473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670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2.	Гражданская авиация и ее задачи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39240"/>
            <a:ext cx="10515600" cy="569988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3200" dirty="0" smtClean="0"/>
              <a:t>	В соответствии с Воздушным кодексом РФ авиация страны делится на </a:t>
            </a:r>
            <a:r>
              <a:rPr lang="ru-RU" sz="3200" dirty="0" smtClean="0">
                <a:solidFill>
                  <a:srgbClr val="FF0000"/>
                </a:solidFill>
              </a:rPr>
              <a:t>государственную, гражданскую и экспериментальную</a:t>
            </a:r>
            <a:r>
              <a:rPr lang="ru-RU" sz="3200" dirty="0" smtClean="0"/>
              <a:t>.</a:t>
            </a:r>
          </a:p>
          <a:p>
            <a:pPr marL="0" indent="0" algn="just">
              <a:buNone/>
            </a:pPr>
            <a:r>
              <a:rPr lang="ru-RU" sz="3200" dirty="0" smtClean="0"/>
              <a:t>	</a:t>
            </a:r>
            <a:r>
              <a:rPr lang="ru-RU" sz="3200" b="1" dirty="0" smtClean="0">
                <a:solidFill>
                  <a:srgbClr val="FF0000"/>
                </a:solidFill>
              </a:rPr>
              <a:t>Государственная авиация </a:t>
            </a:r>
            <a:r>
              <a:rPr lang="ru-RU" sz="3200" dirty="0" smtClean="0"/>
              <a:t>- это авиация, используемая в целях осуществления функций государства. </a:t>
            </a:r>
          </a:p>
          <a:p>
            <a:pPr marL="0" indent="0" algn="just">
              <a:buNone/>
            </a:pPr>
            <a:r>
              <a:rPr lang="ru-RU" sz="3200" dirty="0"/>
              <a:t>	</a:t>
            </a:r>
            <a:r>
              <a:rPr lang="ru-RU" sz="3200" dirty="0" smtClean="0"/>
              <a:t>Она в свою очередь подразделяется на </a:t>
            </a:r>
            <a:r>
              <a:rPr lang="ru-RU" sz="3200" b="1" i="1" dirty="0" smtClean="0"/>
              <a:t>военную государственную авиацию</a:t>
            </a:r>
            <a:r>
              <a:rPr lang="ru-RU" sz="3200" dirty="0" smtClean="0"/>
              <a:t> и </a:t>
            </a:r>
            <a:r>
              <a:rPr lang="ru-RU" sz="3200" b="1" i="1" dirty="0" smtClean="0"/>
              <a:t>государственную авиацию специального назначения</a:t>
            </a:r>
            <a:r>
              <a:rPr lang="ru-RU" sz="3200" dirty="0" smtClean="0"/>
              <a:t> (например, авиацию Министерства по чрезвычайным ситуациям).</a:t>
            </a:r>
          </a:p>
          <a:p>
            <a:pPr marL="0" indent="0"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	Экспериментальная авиация </a:t>
            </a:r>
            <a:r>
              <a:rPr lang="ru-RU" sz="3200" dirty="0" smtClean="0"/>
              <a:t>- это авиация, используемая для проведения опытно-конструкторских, экспериментальных, научно-исследовательских работ, а также испытаний авиационной и другой техники.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64720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448"/>
            <a:ext cx="10515600" cy="602151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Гражданская авиация (ГА) </a:t>
            </a:r>
            <a:r>
              <a:rPr lang="ru-RU" dirty="0" smtClean="0"/>
              <a:t>- это авиация, используемая в целях обеспечения потребностей граждан и экономики. Она в свою очередь подразделяется на коммерческую ГА и авиацию общего назначения (АОН).</a:t>
            </a:r>
          </a:p>
          <a:p>
            <a:pPr marL="0" indent="0" algn="just">
              <a:buNone/>
            </a:pPr>
            <a:r>
              <a:rPr lang="ru-RU" b="1" i="1" dirty="0" smtClean="0"/>
              <a:t>Коммерческая гражданская авиация </a:t>
            </a:r>
            <a:r>
              <a:rPr lang="ru-RU" dirty="0" smtClean="0"/>
              <a:t>- это ГА, используемая для предоставления услуг (по осуществлению воздушных перевозок пассажиров, багажа, грузов, почты) и (или) выполнения авиационных работ. </a:t>
            </a:r>
          </a:p>
          <a:p>
            <a:pPr marL="0" indent="0" algn="just">
              <a:buNone/>
            </a:pPr>
            <a:r>
              <a:rPr lang="ru-RU" b="1" dirty="0" smtClean="0"/>
              <a:t>В о з д у ш н ы е    п е р е в о з к и </a:t>
            </a:r>
            <a:r>
              <a:rPr lang="ru-RU" dirty="0" smtClean="0"/>
              <a:t>заключаются в выполнении транспортной операции по перемещению коммерческой нагрузки (пассажиров, багажа, грузов, почты) из пункта отправления в пункт назначения.</a:t>
            </a:r>
          </a:p>
          <a:p>
            <a:pPr marL="0" indent="0" algn="just">
              <a:buNone/>
            </a:pPr>
            <a:r>
              <a:rPr lang="ru-RU" b="1" dirty="0" smtClean="0"/>
              <a:t>А в и а ц и о н </a:t>
            </a:r>
            <a:r>
              <a:rPr lang="ru-RU" b="1" dirty="0" err="1" smtClean="0"/>
              <a:t>н</a:t>
            </a:r>
            <a:r>
              <a:rPr lang="ru-RU" b="1" dirty="0" smtClean="0"/>
              <a:t> ы е     р а б о т ы </a:t>
            </a:r>
            <a:r>
              <a:rPr lang="ru-RU" dirty="0" smtClean="0"/>
              <a:t>- это работы, выполняемые с использованием полетов гражданских ВС в сельском хозяйстве, строительстве, для охраны и защиты окружающей природной среды, оказания медицинской помощи и других целей, перечень которых устанавливается уполномоченным органом в области ГА.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5390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7744"/>
            <a:ext cx="10515600" cy="64556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	Авиация общего назначения </a:t>
            </a:r>
            <a:r>
              <a:rPr lang="ru-RU" sz="3200" dirty="0" smtClean="0"/>
              <a:t>- это ГА, не используемая для осуществления коммерческих воздушных перевозок и выполнения авиационных работ. </a:t>
            </a:r>
          </a:p>
          <a:p>
            <a:pPr marL="0" indent="0" algn="just">
              <a:buNone/>
            </a:pPr>
            <a:r>
              <a:rPr lang="ru-RU" sz="3200" dirty="0"/>
              <a:t>	</a:t>
            </a:r>
            <a:endParaRPr lang="ru-RU" sz="3200" dirty="0" smtClean="0"/>
          </a:p>
          <a:p>
            <a:pPr marL="0" indent="0" algn="just">
              <a:buNone/>
            </a:pPr>
            <a:r>
              <a:rPr lang="ru-RU" sz="3200" dirty="0"/>
              <a:t>	</a:t>
            </a:r>
            <a:r>
              <a:rPr lang="ru-RU" sz="3200" dirty="0" smtClean="0"/>
              <a:t>Следует отметить, что несмотря на то, что определение АОН в Воздушном кодексе РФ аналогично таковому в основополагающих документах Международной организации гражданской авиации ИКАО (</a:t>
            </a:r>
            <a:r>
              <a:rPr lang="ru-RU" sz="3200" dirty="0" err="1" smtClean="0"/>
              <a:t>International</a:t>
            </a:r>
            <a:r>
              <a:rPr lang="ru-RU" sz="3200" dirty="0" smtClean="0"/>
              <a:t> </a:t>
            </a:r>
            <a:r>
              <a:rPr lang="ru-RU" sz="3200" dirty="0" err="1" smtClean="0"/>
              <a:t>Civil</a:t>
            </a:r>
            <a:r>
              <a:rPr lang="ru-RU" sz="3200" dirty="0" smtClean="0"/>
              <a:t> </a:t>
            </a:r>
            <a:r>
              <a:rPr lang="ru-RU" sz="3200" dirty="0" err="1" smtClean="0"/>
              <a:t>Aviation</a:t>
            </a:r>
            <a:r>
              <a:rPr lang="ru-RU" sz="3200" dirty="0" smtClean="0"/>
              <a:t> </a:t>
            </a:r>
            <a:r>
              <a:rPr lang="ru-RU" sz="3200" dirty="0" err="1" smtClean="0"/>
              <a:t>Organization</a:t>
            </a:r>
            <a:r>
              <a:rPr lang="ru-RU" sz="3200" dirty="0" smtClean="0"/>
              <a:t>, ICAO), в некоторых странах (США, некоторые страны Европы) под понятие АОН подпадают некоторые виды авиационных работ, рейсы самолетов бизнес-авиации, аэротакси и пр.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57583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8237"/>
            <a:ext cx="10515600" cy="65900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3.	Классификация самолетов гражданской авиации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86968"/>
            <a:ext cx="10515600" cy="528999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С а м о л е т </a:t>
            </a:r>
            <a:r>
              <a:rPr lang="ru-RU" sz="3600" dirty="0" smtClean="0"/>
              <a:t>- это ЛА тяжелее воздуха для полетов в атмосфере с помощью силовой установки, создающей тягу, и неподвижного относительно других частей ЛА крыла, на котором при движении в воздушной среде образуется аэродинамическая подъемная сила. Основными частями самолета являются: планер (фюзеляж, крыло и оперение), шасси, силовая установка, система управления и комплекс бортового оборудования (рисунок).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348490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5432" y="1798243"/>
            <a:ext cx="7423169" cy="36028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531096" y="4815763"/>
            <a:ext cx="17496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Горизонтальное</a:t>
            </a:r>
          </a:p>
          <a:p>
            <a:r>
              <a:rPr lang="ru-RU" dirty="0" smtClean="0"/>
              <a:t>оперение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86508" y="1798243"/>
            <a:ext cx="1578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Вертикальное</a:t>
            </a:r>
          </a:p>
          <a:p>
            <a:r>
              <a:rPr lang="ru-RU" dirty="0" smtClean="0"/>
              <a:t>оперение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46123" y="1428911"/>
            <a:ext cx="824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Крыло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27356" y="1416692"/>
            <a:ext cx="1105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Фюзеляж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948117" y="5277428"/>
            <a:ext cx="3080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Шасси        Силовая установка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72908" y="289483"/>
            <a:ext cx="62581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Самолет и его основные части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681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480" y="141839"/>
            <a:ext cx="11594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Классификация гражданских самолетов по назначению и дальности полета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318" y="1094093"/>
            <a:ext cx="10671313" cy="559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4919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2480" y="124841"/>
            <a:ext cx="10515600" cy="235318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Для целей допуска определенного типа воздушного судна к эксплуатации на конкретном аэродроме используется </a:t>
            </a:r>
            <a:r>
              <a:rPr lang="ru-RU" i="1" dirty="0" smtClean="0">
                <a:solidFill>
                  <a:srgbClr val="FF0000"/>
                </a:solidFill>
              </a:rPr>
              <a:t>классификация самолетов по категориям ИКАО</a:t>
            </a:r>
            <a:r>
              <a:rPr lang="ru-RU" dirty="0" smtClean="0"/>
              <a:t>, представленная в таблице. Она основана на скорости, в 1,3 раза превышающей скорость сваливания при максимально сертифицированной посадочной массе.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016" y="2478024"/>
            <a:ext cx="10720054" cy="382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338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74320"/>
            <a:ext cx="10515600" cy="224942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Основываясь на действующих в настоящее время в России Авиационных правилах (АП-23 и АП-25), можно классифицировать самолеты по максимальной взлетной массе и количеству посадочных мест, исключая места пилотов. В соответствии с данной классификацией в зависимости от категории к самолету предъявляются различные требования к летной годности.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762" y="2476269"/>
            <a:ext cx="8084638" cy="407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8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Учебные вопросы: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ru-RU" sz="3600" dirty="0" smtClean="0"/>
              <a:t>Летательные аппараты и принципы их полета	</a:t>
            </a:r>
          </a:p>
          <a:p>
            <a:pPr marL="514350" indent="-514350">
              <a:buAutoNum type="arabicPlain"/>
            </a:pPr>
            <a:r>
              <a:rPr lang="ru-RU" sz="3600" dirty="0" smtClean="0"/>
              <a:t>Гражданская авиация и ее задачи	</a:t>
            </a:r>
          </a:p>
          <a:p>
            <a:pPr marL="0" indent="0">
              <a:buNone/>
            </a:pPr>
            <a:r>
              <a:rPr lang="ru-RU" sz="3600" dirty="0" smtClean="0"/>
              <a:t>3    Классификация самолетов гражданской авиации	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03206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09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1. Летательные аппараты и принципы их полета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33272"/>
            <a:ext cx="10515600" cy="514369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 smtClean="0"/>
              <a:t>Летательный аппарат </a:t>
            </a:r>
            <a:r>
              <a:rPr lang="ru-RU" dirty="0" smtClean="0"/>
              <a:t>- это устройство, предназначенное для совершения полетов в атмосфере Земли или в космическом пространстве.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	В авиации также используется более узкое понятие </a:t>
            </a:r>
            <a:r>
              <a:rPr lang="ru-RU" b="1" dirty="0" smtClean="0"/>
              <a:t>воздушного судна (ВС)</a:t>
            </a:r>
            <a:r>
              <a:rPr lang="ru-RU" dirty="0" smtClean="0"/>
              <a:t> - летательного аппарата, поддерживаемого в атмосфере за счет взаимодействия с воздухом, отличного от взаимодействия с воздухом, отраженным от поверхности земли или воды. </a:t>
            </a:r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Такое определение ВС дано в </a:t>
            </a:r>
            <a:r>
              <a:rPr lang="ru-RU" b="1" dirty="0" smtClean="0"/>
              <a:t>Воздушном кодексе Российской Федерации </a:t>
            </a:r>
            <a:r>
              <a:rPr lang="ru-RU" dirty="0" smtClean="0"/>
              <a:t>- документе, устанавливающем правовые основы использования воздушного пространства России и деятельности в области авиации.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17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160" y="307720"/>
            <a:ext cx="10515600" cy="562673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Деятельность человека с использованием ЛА делится на три вида: </a:t>
            </a:r>
          </a:p>
          <a:p>
            <a:r>
              <a:rPr lang="ru-RU" sz="3600" dirty="0" smtClean="0"/>
              <a:t>Воздухоплавание;</a:t>
            </a:r>
          </a:p>
          <a:p>
            <a:r>
              <a:rPr lang="ru-RU" sz="3600" dirty="0" smtClean="0"/>
              <a:t>Авиацию;</a:t>
            </a:r>
          </a:p>
          <a:p>
            <a:r>
              <a:rPr lang="ru-RU" sz="3600" dirty="0" smtClean="0"/>
              <a:t>Космонавтику.</a:t>
            </a:r>
          </a:p>
          <a:p>
            <a:endParaRPr lang="ru-RU" sz="3600" dirty="0"/>
          </a:p>
          <a:p>
            <a:pPr marL="0" indent="0" algn="just">
              <a:buNone/>
            </a:pPr>
            <a:r>
              <a:rPr lang="ru-RU" sz="3600" dirty="0" smtClean="0"/>
              <a:t>	При этом в основе любого полета лежит преодоление силы тяжести. Это осуществляется за счет создания </a:t>
            </a:r>
            <a:r>
              <a:rPr lang="ru-RU" sz="3600" b="1" dirty="0" smtClean="0"/>
              <a:t>подъемной силы</a:t>
            </a:r>
            <a:r>
              <a:rPr lang="ru-RU" sz="3600" dirty="0" smtClean="0"/>
              <a:t>, которая может создаваться различными способами.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97908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 зависимости от способа создания подъемной силы различают следующие принципы полета: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38199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rgbClr val="FF0000"/>
                </a:solidFill>
              </a:rPr>
              <a:t>а э р о с т а т и ч е с к и й </a:t>
            </a:r>
            <a:r>
              <a:rPr lang="ru-RU" dirty="0" smtClean="0"/>
              <a:t>- подъемная сила определяется архимедовой силой, равной силе тяжести воздуха, вытесненного корпусом ЛА;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071" y="3163824"/>
            <a:ext cx="4872721" cy="32211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8323" y="2835235"/>
            <a:ext cx="4805413" cy="387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53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040" y="362585"/>
            <a:ext cx="10515600" cy="1347343"/>
          </a:xfrm>
        </p:spPr>
        <p:txBody>
          <a:bodyPr/>
          <a:lstStyle/>
          <a:p>
            <a:r>
              <a:rPr lang="ru-RU" b="1" dirty="0" smtClean="0"/>
              <a:t>а э р о д и н а м и ч е с к и й </a:t>
            </a:r>
            <a:r>
              <a:rPr lang="ru-RU" dirty="0" smtClean="0"/>
              <a:t>- подъемная сила определяется воздействием на ЛА набегающего потока воздуха, обтекающего ЛА при его движении;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71" y="1702065"/>
            <a:ext cx="4457968" cy="27581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152" y="4089197"/>
            <a:ext cx="4625686" cy="27688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0175" y="1353312"/>
            <a:ext cx="3897460" cy="2596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6478" y="3336536"/>
            <a:ext cx="4026095" cy="32870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98064" y="1353312"/>
            <a:ext cx="3088245" cy="230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598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456" y="188849"/>
            <a:ext cx="11259312" cy="1402207"/>
          </a:xfrm>
        </p:spPr>
        <p:txBody>
          <a:bodyPr/>
          <a:lstStyle/>
          <a:p>
            <a:r>
              <a:rPr lang="ru-RU" dirty="0" smtClean="0"/>
              <a:t>	</a:t>
            </a:r>
            <a:r>
              <a:rPr lang="ru-RU" b="1" dirty="0" smtClean="0"/>
              <a:t>ракетодинамический (реактивный)</a:t>
            </a:r>
            <a:r>
              <a:rPr lang="ru-RU" dirty="0" smtClean="0"/>
              <a:t> - подъемная сила определяется реактивной силой, возникающей в результате отбрасывания части массы ЛА;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637" y="1591056"/>
            <a:ext cx="5729859" cy="4315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8533" y="1591056"/>
            <a:ext cx="6523467" cy="431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546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7032" y="271145"/>
            <a:ext cx="10515600" cy="1758823"/>
          </a:xfrm>
        </p:spPr>
        <p:txBody>
          <a:bodyPr/>
          <a:lstStyle/>
          <a:p>
            <a:pPr algn="just"/>
            <a:r>
              <a:rPr lang="ru-RU" b="1" dirty="0" smtClean="0"/>
              <a:t>баллистический</a:t>
            </a:r>
            <a:r>
              <a:rPr lang="ru-RU" dirty="0" smtClean="0"/>
              <a:t> - подъемная сила определяется центробежной силой инерции ЛА, летящего по криволинейной траектории в поле сил тяготения за счет начального запаса скорости и/или высоты.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653" y="2148841"/>
            <a:ext cx="6830716" cy="35676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19" y="2133092"/>
            <a:ext cx="4887006" cy="358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34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3600" b="1" dirty="0" smtClean="0"/>
              <a:t>В соответствии с этим можно дать следующие определения видам деятельности человека с использованием ЛА: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	в о з д у х о п л а в </a:t>
            </a:r>
            <a:r>
              <a:rPr lang="ru-RU" dirty="0" smtClean="0"/>
              <a:t>а н </a:t>
            </a:r>
            <a:r>
              <a:rPr lang="ru-RU" dirty="0" smtClean="0"/>
              <a:t>и е - это выполнение полетов с помощью ЛА, использующих аэростатический принцип полета (ЛА легче воздуха);</a:t>
            </a:r>
          </a:p>
          <a:p>
            <a:pPr algn="just"/>
            <a:r>
              <a:rPr lang="ru-RU" dirty="0" smtClean="0"/>
              <a:t>	а в и а ц и я - это выполнение полетов с помощью ЛА, использующих аэродинамический принцип полета (ЛА тяжелее воздуха);</a:t>
            </a:r>
          </a:p>
          <a:p>
            <a:pPr algn="just"/>
            <a:r>
              <a:rPr lang="ru-RU" dirty="0" smtClean="0"/>
              <a:t>	к о с м о н а в т и к а - это выполнение полетов в космическом пространстве с помощью ЛА, использующих ракетодинамический и баллистический принципы полета.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61345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1078</Words>
  <Application>Microsoft Office PowerPoint</Application>
  <PresentationFormat>Широкоэкранный</PresentationFormat>
  <Paragraphs>57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Лекция №1</vt:lpstr>
      <vt:lpstr>Учебные вопросы:</vt:lpstr>
      <vt:lpstr>1. Летательные аппараты и принципы их полета</vt:lpstr>
      <vt:lpstr>Презентация PowerPoint</vt:lpstr>
      <vt:lpstr>В зависимости от способа создания подъемной силы различают следующие принципы полета:</vt:lpstr>
      <vt:lpstr>Презентация PowerPoint</vt:lpstr>
      <vt:lpstr>Презентация PowerPoint</vt:lpstr>
      <vt:lpstr>Презентация PowerPoint</vt:lpstr>
      <vt:lpstr>В соответствии с этим можно дать следующие определения видам деятельности человека с использованием ЛА:</vt:lpstr>
      <vt:lpstr>Существует соответствующая классификация ЛА, т.е. классификация по принципу полета:</vt:lpstr>
      <vt:lpstr>2. Гражданская авиация и ее задачи</vt:lpstr>
      <vt:lpstr>Презентация PowerPoint</vt:lpstr>
      <vt:lpstr>Презентация PowerPoint</vt:lpstr>
      <vt:lpstr>3. Классификация самолетов гражданской авиации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№1</dc:title>
  <dc:creator>Пользователь</dc:creator>
  <cp:lastModifiedBy>Пользователь</cp:lastModifiedBy>
  <cp:revision>14</cp:revision>
  <dcterms:created xsi:type="dcterms:W3CDTF">2022-09-15T06:29:55Z</dcterms:created>
  <dcterms:modified xsi:type="dcterms:W3CDTF">2023-09-04T05:10:28Z</dcterms:modified>
</cp:coreProperties>
</file>